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56" r:id="rId5"/>
    <p:sldMasterId id="2147483844" r:id="rId6"/>
    <p:sldMasterId id="2147483832" r:id="rId7"/>
  </p:sldMasterIdLst>
  <p:notesMasterIdLst>
    <p:notesMasterId r:id="rId24"/>
  </p:notesMasterIdLst>
  <p:handoutMasterIdLst>
    <p:handoutMasterId r:id="rId25"/>
  </p:handoutMasterIdLst>
  <p:sldIdLst>
    <p:sldId id="311" r:id="rId8"/>
    <p:sldId id="296" r:id="rId9"/>
    <p:sldId id="319" r:id="rId10"/>
    <p:sldId id="323" r:id="rId11"/>
    <p:sldId id="315" r:id="rId12"/>
    <p:sldId id="324" r:id="rId13"/>
    <p:sldId id="322" r:id="rId14"/>
    <p:sldId id="320" r:id="rId15"/>
    <p:sldId id="321" r:id="rId16"/>
    <p:sldId id="313" r:id="rId17"/>
    <p:sldId id="314" r:id="rId18"/>
    <p:sldId id="326" r:id="rId19"/>
    <p:sldId id="316" r:id="rId20"/>
    <p:sldId id="317" r:id="rId21"/>
    <p:sldId id="318" r:id="rId22"/>
    <p:sldId id="259" r:id="rId23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A4F24"/>
    <a:srgbClr val="9FAEE5"/>
    <a:srgbClr val="8A1F5A"/>
    <a:srgbClr val="4470B4"/>
    <a:srgbClr val="CB4F88"/>
    <a:srgbClr val="3C7486"/>
    <a:srgbClr val="EDC62B"/>
    <a:srgbClr val="98C222"/>
    <a:srgbClr val="159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1" autoAdjust="0"/>
    <p:restoredTop sz="94732"/>
  </p:normalViewPr>
  <p:slideViewPr>
    <p:cSldViewPr snapToGrid="0">
      <p:cViewPr varScale="1">
        <p:scale>
          <a:sx n="77" d="100"/>
          <a:sy n="77" d="100"/>
        </p:scale>
        <p:origin x="1675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62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CD9996E-2829-48FB-9ECB-80F90C936308}" type="datetimeFigureOut">
              <a:rPr lang="fr-FR" altLang="fr-FR"/>
              <a:pPr>
                <a:defRPr/>
              </a:pPr>
              <a:t>14/09/2022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9CAB391-EC00-4C8B-9D7F-92A29684C8A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589986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42C9EA3-4F78-43C0-90CD-2B999B5B87C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62321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rgbClr val="003399"/>
                </a:solidFill>
                <a:latin typeface="Montserrat Hairline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rgbClr val="003399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87334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2302E-BFCB-488D-9731-09A7B27D5AC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627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D568B-BE23-484B-83C5-6DF82D75B40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8413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2910-0DA3-4F78-8A0A-3F708262B13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80339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0D874-1D12-4266-AC61-25165E2824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77409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BC2E5-3152-45B5-AE4E-CB4ACF05EC4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5285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7C9DF-D696-4B6E-A0AD-4DD47AE6FD8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43665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4133771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778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331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939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1703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0018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726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419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38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872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627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178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701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542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970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91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110332"/>
          </a:xfrm>
        </p:spPr>
        <p:txBody>
          <a:bodyPr anchor="t"/>
          <a:lstStyle>
            <a:lvl1pPr algn="l">
              <a:defRPr sz="3000" b="1" cap="all" baseline="0">
                <a:solidFill>
                  <a:srgbClr val="003399"/>
                </a:solidFill>
                <a:latin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36134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343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171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313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903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154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596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968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526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031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12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9890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9890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74655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732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734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38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3514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085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021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908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720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2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29645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4599" y="228829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5489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7712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67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316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2607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1704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9929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9"/>
            <a:ext cx="9144000" cy="684374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1768" cy="685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3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0030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714" y="-54768"/>
            <a:ext cx="10384758" cy="691276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2852935"/>
            <a:ext cx="7886700" cy="3324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361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ADDC3-22E4-4061-B710-7795B67F87AD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C628D-BE53-4064-AADB-84C282EEDA28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27384"/>
            <a:ext cx="10297174" cy="685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8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1625" y="104709"/>
            <a:ext cx="8743950" cy="3829656"/>
          </a:xfrm>
        </p:spPr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                               </a:t>
            </a:r>
          </a:p>
          <a:p>
            <a:endParaRPr lang="fr-FR" dirty="0"/>
          </a:p>
          <a:p>
            <a:r>
              <a:rPr lang="fr-FR" dirty="0" smtClean="0"/>
              <a:t>                             </a:t>
            </a:r>
            <a:endParaRPr lang="fr-FR" dirty="0"/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0" y="85557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879885" y="421029"/>
            <a:ext cx="6628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Centre National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Center for Research and Development of Fisheries and Aquaculture</a:t>
            </a:r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922946" y="135176"/>
            <a:ext cx="6764499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DZ" sz="2400" b="1" dirty="0">
                <a:latin typeface="Traditional Arabic" panose="02020603050405020304" pitchFamily="18" charset="-78"/>
                <a:ea typeface="Calibri" panose="020F0502020204030204" pitchFamily="34" charset="0"/>
                <a:cs typeface="Traditional Arabic" panose="02020603050405020304" pitchFamily="18" charset="-78"/>
              </a:rPr>
              <a:t>المركز الوطني للبحث و التنمية في  الصيد البحري و تربية المائيات</a:t>
            </a:r>
            <a:endParaRPr lang="fr-FR" sz="2400" b="1" dirty="0">
              <a:latin typeface="Traditional Arabic" panose="02020603050405020304" pitchFamily="18" charset="-78"/>
              <a:ea typeface="Calibri" panose="020F0502020204030204" pitchFamily="34" charset="0"/>
              <a:cs typeface="Traditional Arabic" panose="02020603050405020304" pitchFamily="18" charset="-78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506" y="65865"/>
            <a:ext cx="1251941" cy="1253264"/>
          </a:xfrm>
          <a:prstGeom prst="rect">
            <a:avLst/>
          </a:prstGeom>
        </p:spPr>
      </p:pic>
      <p:cxnSp>
        <p:nvCxnSpPr>
          <p:cNvPr id="42" name="Connecteur droit 41"/>
          <p:cNvCxnSpPr/>
          <p:nvPr/>
        </p:nvCxnSpPr>
        <p:spPr>
          <a:xfrm>
            <a:off x="69282" y="4381387"/>
            <a:ext cx="8646501" cy="155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52409" y="3029502"/>
            <a:ext cx="39032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Ahmed </a:t>
            </a:r>
            <a:r>
              <a:rPr lang="fr-FR" dirty="0"/>
              <a:t>INAL 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Researcher  </a:t>
            </a:r>
            <a:r>
              <a:rPr lang="fr-FR" dirty="0">
                <a:solidFill>
                  <a:srgbClr val="0070C0"/>
                </a:solidFill>
              </a:rPr>
              <a:t>– CNRDPA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Algeria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20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9606"/>
            <a:ext cx="5730875" cy="24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4"/>
          <p:cNvCxnSpPr/>
          <p:nvPr/>
        </p:nvCxnSpPr>
        <p:spPr>
          <a:xfrm>
            <a:off x="735701" y="1279373"/>
            <a:ext cx="6840000" cy="0"/>
          </a:xfrm>
          <a:prstGeom prst="line">
            <a:avLst/>
          </a:prstGeom>
          <a:ln w="1238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5"/>
          <p:cNvCxnSpPr/>
          <p:nvPr/>
        </p:nvCxnSpPr>
        <p:spPr>
          <a:xfrm>
            <a:off x="4264301" y="8107694"/>
            <a:ext cx="0" cy="161925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586341" y="4387003"/>
            <a:ext cx="3273977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31B4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SHAREMED International Workshop</a:t>
            </a:r>
            <a:endParaRPr kumimoji="0" lang="fr-F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rgbClr val="2E74B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Connecting marine research and boosting benefits to society</a:t>
            </a:r>
            <a:endParaRPr kumimoji="0" lang="fr-F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rgbClr val="031B4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September 13 - September 14   </a:t>
            </a:r>
            <a:endParaRPr kumimoji="0" lang="fr-F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normalizeH="0" baseline="0" dirty="0" err="1" smtClean="0">
                <a:ln>
                  <a:noFill/>
                </a:ln>
                <a:solidFill>
                  <a:srgbClr val="031B4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db</a:t>
            </a: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rgbClr val="031B4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San Antonio Hotel &amp; </a:t>
            </a:r>
            <a:r>
              <a:rPr kumimoji="0" lang="en-GB" sz="1200" b="1" i="0" u="none" strike="noStrike" cap="none" normalizeH="0" baseline="0" dirty="0" err="1" smtClean="0">
                <a:ln>
                  <a:noFill/>
                </a:ln>
                <a:solidFill>
                  <a:srgbClr val="031B4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SpA</a:t>
            </a: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rgbClr val="031B4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(Malta)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59426" y="3973209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359426" y="6471934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173" y="1627859"/>
            <a:ext cx="8537145" cy="882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600" b="1" dirty="0" smtClean="0"/>
              <a:t>EXPERIENCES FROM THE OGS COURSE :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</a:rPr>
              <a:t>INTRODUCTION </a:t>
            </a:r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COURSE TO MARINE MONITORING HARDWARE AND PROCEDURES</a:t>
            </a:r>
            <a:endParaRPr lang="fr-FR" sz="16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03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8052" y="213957"/>
            <a:ext cx="87548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>Short presentation of the National Oceanographic </a:t>
            </a:r>
            <a:r>
              <a:rPr lang="en-US" sz="2400" b="1" dirty="0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>Data Centre </a:t>
            </a:r>
            <a:r>
              <a:rPr lang="en-US" sz="2400" b="1" dirty="0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>(NODC) and the European Marine </a:t>
            </a:r>
            <a:r>
              <a:rPr lang="en-US" sz="2400" b="1" dirty="0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>Observation and </a:t>
            </a:r>
            <a:r>
              <a:rPr lang="en-US" sz="2400" b="1" dirty="0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>Data Network (</a:t>
            </a:r>
            <a:r>
              <a:rPr lang="en-US" sz="2400" b="1" dirty="0" err="1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>EMODnet</a:t>
            </a:r>
            <a:r>
              <a:rPr lang="en-US" sz="2400" b="1" dirty="0" smtClean="0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>)</a:t>
            </a:r>
            <a:endParaRPr lang="en-US" sz="2400" b="1" dirty="0">
              <a:solidFill>
                <a:srgbClr val="003399"/>
              </a:solidFill>
              <a:latin typeface="Verdana" panose="020B0604030504040204" pitchFamily="34" charset="0"/>
              <a:cs typeface="Montserra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" y="2242157"/>
            <a:ext cx="4760843" cy="31011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089" y="5046535"/>
            <a:ext cx="1703318" cy="181146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028" y="2242157"/>
            <a:ext cx="6190836" cy="310116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92" y="1927832"/>
            <a:ext cx="13906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78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9025" y="309221"/>
            <a:ext cx="885576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>Current</a:t>
            </a:r>
            <a:r>
              <a:rPr lang="fr-FR" sz="2400" b="1" dirty="0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> </a:t>
            </a:r>
            <a:r>
              <a:rPr lang="fr-FR" sz="2400" b="1" dirty="0" err="1" smtClean="0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>Measurements</a:t>
            </a:r>
            <a:endParaRPr lang="fr-FR" sz="2400" b="1" dirty="0" smtClean="0">
              <a:solidFill>
                <a:srgbClr val="003399"/>
              </a:solidFill>
              <a:latin typeface="Verdana" panose="020B0604030504040204" pitchFamily="34" charset="0"/>
              <a:cs typeface="Montserrat"/>
            </a:endParaRPr>
          </a:p>
          <a:p>
            <a:endParaRPr lang="fr-FR" sz="2400" b="1" dirty="0">
              <a:solidFill>
                <a:srgbClr val="003399"/>
              </a:solidFill>
              <a:latin typeface="Verdana" panose="020B0604030504040204" pitchFamily="34" charset="0"/>
              <a:cs typeface="Montserra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b="1" dirty="0" err="1" smtClean="0">
                <a:solidFill>
                  <a:srgbClr val="808080"/>
                </a:solidFill>
                <a:latin typeface="ArialMT"/>
              </a:rPr>
              <a:t>Eulerian</a:t>
            </a:r>
            <a:r>
              <a:rPr lang="fr-FR" sz="2400" b="1" dirty="0" smtClean="0">
                <a:solidFill>
                  <a:srgbClr val="808080"/>
                </a:solidFill>
                <a:latin typeface="ArialMT"/>
              </a:rPr>
              <a:t> </a:t>
            </a:r>
            <a:r>
              <a:rPr lang="fr-FR" sz="2400" b="1" dirty="0" err="1">
                <a:solidFill>
                  <a:srgbClr val="808080"/>
                </a:solidFill>
                <a:latin typeface="ArialMT"/>
              </a:rPr>
              <a:t>measurements</a:t>
            </a:r>
            <a:r>
              <a:rPr lang="fr-FR" sz="2400" b="1" dirty="0">
                <a:solidFill>
                  <a:srgbClr val="808080"/>
                </a:solidFill>
                <a:latin typeface="ArialMT"/>
              </a:rPr>
              <a:t> </a:t>
            </a:r>
            <a:r>
              <a:rPr lang="fr-FR" b="1" dirty="0">
                <a:solidFill>
                  <a:srgbClr val="808080"/>
                </a:solidFill>
                <a:latin typeface="ArialMT"/>
              </a:rPr>
              <a:t>(</a:t>
            </a:r>
            <a:r>
              <a:rPr lang="fr-FR" b="1" dirty="0" err="1">
                <a:solidFill>
                  <a:srgbClr val="808080"/>
                </a:solidFill>
                <a:latin typeface="ArialMT"/>
              </a:rPr>
              <a:t>involve</a:t>
            </a:r>
            <a:r>
              <a:rPr lang="fr-FR" b="1" dirty="0">
                <a:solidFill>
                  <a:srgbClr val="808080"/>
                </a:solidFill>
                <a:latin typeface="ArialMT"/>
              </a:rPr>
              <a:t> «</a:t>
            </a:r>
            <a:r>
              <a:rPr lang="fr-FR" b="1" dirty="0" err="1">
                <a:solidFill>
                  <a:srgbClr val="808080"/>
                </a:solidFill>
                <a:latin typeface="ArialMT"/>
              </a:rPr>
              <a:t>fixed</a:t>
            </a:r>
            <a:r>
              <a:rPr lang="fr-FR" b="1" dirty="0">
                <a:solidFill>
                  <a:srgbClr val="808080"/>
                </a:solidFill>
                <a:latin typeface="ArialMT"/>
              </a:rPr>
              <a:t>» point observation</a:t>
            </a:r>
            <a:r>
              <a:rPr lang="fr-FR" b="1" dirty="0" smtClean="0">
                <a:solidFill>
                  <a:srgbClr val="808080"/>
                </a:solidFill>
                <a:latin typeface="ArialMT"/>
              </a:rPr>
              <a:t>)</a:t>
            </a:r>
            <a:r>
              <a:rPr lang="fr-FR" sz="2400" b="1" dirty="0" smtClean="0">
                <a:solidFill>
                  <a:srgbClr val="808080"/>
                </a:solidFill>
                <a:latin typeface="ArialMT"/>
              </a:rPr>
              <a:t>:</a:t>
            </a:r>
          </a:p>
          <a:p>
            <a:r>
              <a:rPr lang="fr-FR" sz="2400" dirty="0" smtClean="0">
                <a:solidFill>
                  <a:srgbClr val="808080"/>
                </a:solidFill>
                <a:latin typeface="ArialMT"/>
              </a:rPr>
              <a:t>- </a:t>
            </a:r>
            <a:r>
              <a:rPr lang="fr-FR" sz="2400" dirty="0" err="1" smtClean="0">
                <a:solidFill>
                  <a:srgbClr val="808080"/>
                </a:solidFill>
                <a:latin typeface="ArialMT"/>
              </a:rPr>
              <a:t>Current-meter</a:t>
            </a:r>
            <a:r>
              <a:rPr lang="fr-FR" sz="2400" dirty="0" smtClean="0">
                <a:solidFill>
                  <a:srgbClr val="808080"/>
                </a:solidFill>
                <a:latin typeface="ArialMT"/>
              </a:rPr>
              <a:t> </a:t>
            </a:r>
            <a:r>
              <a:rPr lang="fr-FR" dirty="0">
                <a:solidFill>
                  <a:srgbClr val="808080"/>
                </a:solidFill>
                <a:latin typeface="ArialMT"/>
              </a:rPr>
              <a:t>(</a:t>
            </a:r>
            <a:r>
              <a:rPr lang="fr-FR" dirty="0" err="1">
                <a:solidFill>
                  <a:srgbClr val="808080"/>
                </a:solidFill>
                <a:latin typeface="ArialMT"/>
              </a:rPr>
              <a:t>punctual</a:t>
            </a:r>
            <a:r>
              <a:rPr lang="fr-FR" dirty="0">
                <a:solidFill>
                  <a:srgbClr val="808080"/>
                </a:solidFill>
                <a:latin typeface="ArialMT"/>
              </a:rPr>
              <a:t> data)</a:t>
            </a:r>
            <a:br>
              <a:rPr lang="fr-FR" dirty="0">
                <a:solidFill>
                  <a:srgbClr val="808080"/>
                </a:solidFill>
                <a:latin typeface="ArialMT"/>
              </a:rPr>
            </a:br>
            <a:r>
              <a:rPr lang="fr-FR" dirty="0" smtClean="0">
                <a:solidFill>
                  <a:srgbClr val="808080"/>
                </a:solidFill>
                <a:latin typeface="ArialMT"/>
              </a:rPr>
              <a:t>- </a:t>
            </a:r>
            <a:r>
              <a:rPr lang="fr-FR" sz="2400" dirty="0" smtClean="0">
                <a:solidFill>
                  <a:srgbClr val="808080"/>
                </a:solidFill>
                <a:latin typeface="ArialMT"/>
              </a:rPr>
              <a:t>ADCP </a:t>
            </a:r>
            <a:r>
              <a:rPr lang="fr-FR" sz="2400" dirty="0">
                <a:solidFill>
                  <a:srgbClr val="808080"/>
                </a:solidFill>
                <a:latin typeface="ArialMT"/>
              </a:rPr>
              <a:t>(</a:t>
            </a:r>
            <a:r>
              <a:rPr lang="fr-FR" sz="2400" dirty="0" err="1">
                <a:solidFill>
                  <a:srgbClr val="808080"/>
                </a:solidFill>
                <a:latin typeface="ArialMT"/>
              </a:rPr>
              <a:t>Acoustic</a:t>
            </a:r>
            <a:r>
              <a:rPr lang="fr-FR" sz="2400" dirty="0">
                <a:solidFill>
                  <a:srgbClr val="808080"/>
                </a:solidFill>
                <a:latin typeface="ArialMT"/>
              </a:rPr>
              <a:t> Doppler </a:t>
            </a:r>
            <a:r>
              <a:rPr lang="fr-FR" sz="2400" dirty="0" err="1">
                <a:solidFill>
                  <a:srgbClr val="808080"/>
                </a:solidFill>
                <a:latin typeface="ArialMT"/>
              </a:rPr>
              <a:t>Current</a:t>
            </a:r>
            <a:r>
              <a:rPr lang="fr-FR" sz="2400" dirty="0">
                <a:solidFill>
                  <a:srgbClr val="808080"/>
                </a:solidFill>
                <a:latin typeface="ArialMT"/>
              </a:rPr>
              <a:t> Profiler) </a:t>
            </a:r>
            <a:r>
              <a:rPr lang="fr-FR" dirty="0">
                <a:solidFill>
                  <a:srgbClr val="808080"/>
                </a:solidFill>
                <a:latin typeface="ArialMT"/>
              </a:rPr>
              <a:t>(</a:t>
            </a:r>
            <a:r>
              <a:rPr lang="fr-FR" dirty="0" err="1">
                <a:solidFill>
                  <a:srgbClr val="808080"/>
                </a:solidFill>
                <a:latin typeface="ArialMT"/>
              </a:rPr>
              <a:t>column</a:t>
            </a:r>
            <a:r>
              <a:rPr lang="fr-FR" dirty="0">
                <a:solidFill>
                  <a:srgbClr val="808080"/>
                </a:solidFill>
                <a:latin typeface="ArialMT"/>
              </a:rPr>
              <a:t> data)</a:t>
            </a:r>
            <a:br>
              <a:rPr lang="fr-FR" dirty="0">
                <a:solidFill>
                  <a:srgbClr val="808080"/>
                </a:solidFill>
                <a:latin typeface="ArialMT"/>
              </a:rPr>
            </a:br>
            <a:r>
              <a:rPr lang="fr-FR" dirty="0" smtClean="0">
                <a:solidFill>
                  <a:srgbClr val="808080"/>
                </a:solidFill>
                <a:latin typeface="ArialMT"/>
              </a:rPr>
              <a:t>- </a:t>
            </a:r>
            <a:r>
              <a:rPr lang="fr-FR" sz="2400" dirty="0" smtClean="0">
                <a:solidFill>
                  <a:srgbClr val="808080"/>
                </a:solidFill>
                <a:latin typeface="ArialMT"/>
              </a:rPr>
              <a:t>ADCP-VM </a:t>
            </a:r>
            <a:r>
              <a:rPr lang="fr-FR" sz="2400" dirty="0">
                <a:solidFill>
                  <a:srgbClr val="808080"/>
                </a:solidFill>
                <a:latin typeface="ArialMT"/>
              </a:rPr>
              <a:t>(ADCP </a:t>
            </a:r>
            <a:r>
              <a:rPr lang="fr-FR" sz="2400" dirty="0" err="1">
                <a:solidFill>
                  <a:srgbClr val="808080"/>
                </a:solidFill>
                <a:latin typeface="ArialMT"/>
              </a:rPr>
              <a:t>Vessel</a:t>
            </a:r>
            <a:r>
              <a:rPr lang="fr-FR" sz="2400" dirty="0">
                <a:solidFill>
                  <a:srgbClr val="808080"/>
                </a:solidFill>
                <a:latin typeface="ArialMT"/>
              </a:rPr>
              <a:t> </a:t>
            </a:r>
            <a:r>
              <a:rPr lang="fr-FR" sz="2400" dirty="0" err="1">
                <a:solidFill>
                  <a:srgbClr val="808080"/>
                </a:solidFill>
                <a:latin typeface="ArialMT"/>
              </a:rPr>
              <a:t>Mounted</a:t>
            </a:r>
            <a:r>
              <a:rPr lang="fr-FR" sz="2400" dirty="0">
                <a:solidFill>
                  <a:srgbClr val="808080"/>
                </a:solidFill>
                <a:latin typeface="ArialMT"/>
              </a:rPr>
              <a:t>)</a:t>
            </a:r>
            <a:br>
              <a:rPr lang="fr-FR" sz="2400" dirty="0">
                <a:solidFill>
                  <a:srgbClr val="808080"/>
                </a:solidFill>
                <a:latin typeface="ArialMT"/>
              </a:rPr>
            </a:br>
            <a:endParaRPr lang="fr-FR" sz="2400" dirty="0" smtClean="0">
              <a:solidFill>
                <a:srgbClr val="808080"/>
              </a:solidFill>
              <a:latin typeface="ArialMT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400" b="1" dirty="0" err="1" smtClean="0">
                <a:solidFill>
                  <a:srgbClr val="808080"/>
                </a:solidFill>
                <a:latin typeface="ArialMT"/>
              </a:rPr>
              <a:t>Lagrangian</a:t>
            </a:r>
            <a:r>
              <a:rPr lang="fr-FR" sz="2400" b="1" dirty="0" smtClean="0">
                <a:solidFill>
                  <a:srgbClr val="808080"/>
                </a:solidFill>
                <a:latin typeface="ArialMT"/>
              </a:rPr>
              <a:t> </a:t>
            </a:r>
            <a:r>
              <a:rPr lang="fr-FR" sz="2400" b="1" dirty="0" err="1" smtClean="0">
                <a:solidFill>
                  <a:srgbClr val="808080"/>
                </a:solidFill>
                <a:latin typeface="ArialMT"/>
              </a:rPr>
              <a:t>measurements</a:t>
            </a:r>
            <a:r>
              <a:rPr lang="fr-FR" sz="2400" b="1" dirty="0" smtClean="0">
                <a:solidFill>
                  <a:srgbClr val="808080"/>
                </a:solidFill>
                <a:latin typeface="ArialMT"/>
              </a:rPr>
              <a:t> </a:t>
            </a:r>
            <a:r>
              <a:rPr lang="fr-FR" b="1" dirty="0" smtClean="0">
                <a:solidFill>
                  <a:srgbClr val="808080"/>
                </a:solidFill>
                <a:latin typeface="ArialMT"/>
              </a:rPr>
              <a:t>(</a:t>
            </a:r>
            <a:r>
              <a:rPr lang="fr-FR" b="1" dirty="0" err="1" smtClean="0">
                <a:solidFill>
                  <a:srgbClr val="808080"/>
                </a:solidFill>
                <a:latin typeface="ArialMT"/>
              </a:rPr>
              <a:t>involve</a:t>
            </a:r>
            <a:r>
              <a:rPr lang="fr-FR" b="1" dirty="0" smtClean="0">
                <a:solidFill>
                  <a:srgbClr val="808080"/>
                </a:solidFill>
                <a:latin typeface="ArialMT"/>
              </a:rPr>
              <a:t> a </a:t>
            </a:r>
            <a:r>
              <a:rPr lang="fr-FR" b="1" dirty="0" err="1" smtClean="0">
                <a:solidFill>
                  <a:srgbClr val="808080"/>
                </a:solidFill>
                <a:latin typeface="ArialMT"/>
              </a:rPr>
              <a:t>parcel</a:t>
            </a:r>
            <a:r>
              <a:rPr lang="fr-FR" b="1" dirty="0" smtClean="0">
                <a:solidFill>
                  <a:srgbClr val="808080"/>
                </a:solidFill>
                <a:latin typeface="ArialMT"/>
              </a:rPr>
              <a:t> of </a:t>
            </a:r>
            <a:r>
              <a:rPr lang="fr-FR" b="1" dirty="0" err="1" smtClean="0">
                <a:solidFill>
                  <a:srgbClr val="808080"/>
                </a:solidFill>
                <a:latin typeface="ArialMT"/>
              </a:rPr>
              <a:t>fluid</a:t>
            </a:r>
            <a:r>
              <a:rPr lang="fr-FR" b="1" dirty="0" smtClean="0">
                <a:solidFill>
                  <a:srgbClr val="808080"/>
                </a:solidFill>
                <a:latin typeface="ArialMT"/>
              </a:rPr>
              <a:t> as </a:t>
            </a:r>
            <a:r>
              <a:rPr lang="fr-FR" b="1" dirty="0" err="1" smtClean="0">
                <a:solidFill>
                  <a:srgbClr val="808080"/>
                </a:solidFill>
                <a:latin typeface="ArialMT"/>
              </a:rPr>
              <a:t>it</a:t>
            </a:r>
            <a:r>
              <a:rPr lang="fr-FR" b="1" dirty="0" smtClean="0">
                <a:solidFill>
                  <a:srgbClr val="808080"/>
                </a:solidFill>
                <a:latin typeface="ArialMT"/>
              </a:rPr>
              <a:t> moves):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400" dirty="0" smtClean="0">
                <a:solidFill>
                  <a:srgbClr val="808080"/>
                </a:solidFill>
                <a:latin typeface="ArialMT"/>
              </a:rPr>
              <a:t>Drifters </a:t>
            </a:r>
            <a:r>
              <a:rPr lang="fr-FR" dirty="0">
                <a:solidFill>
                  <a:srgbClr val="808080"/>
                </a:solidFill>
                <a:latin typeface="ArialMT"/>
              </a:rPr>
              <a:t>(surface and </a:t>
            </a:r>
            <a:r>
              <a:rPr lang="fr-FR" dirty="0" err="1">
                <a:solidFill>
                  <a:srgbClr val="808080"/>
                </a:solidFill>
                <a:latin typeface="ArialMT"/>
              </a:rPr>
              <a:t>sub</a:t>
            </a:r>
            <a:r>
              <a:rPr lang="fr-FR" dirty="0">
                <a:solidFill>
                  <a:srgbClr val="808080"/>
                </a:solidFill>
                <a:latin typeface="ArialMT"/>
              </a:rPr>
              <a:t>-surface </a:t>
            </a:r>
            <a:r>
              <a:rPr lang="fr-FR" dirty="0" err="1" smtClean="0">
                <a:solidFill>
                  <a:srgbClr val="808080"/>
                </a:solidFill>
                <a:latin typeface="ArialMT"/>
              </a:rPr>
              <a:t>measurements</a:t>
            </a:r>
            <a:r>
              <a:rPr lang="fr-FR" dirty="0" smtClean="0">
                <a:solidFill>
                  <a:srgbClr val="808080"/>
                </a:solidFill>
                <a:latin typeface="ArialMT"/>
              </a:rPr>
              <a:t>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400" dirty="0" err="1" smtClean="0">
                <a:solidFill>
                  <a:srgbClr val="808080"/>
                </a:solidFill>
                <a:latin typeface="ArialMT"/>
              </a:rPr>
              <a:t>Floats</a:t>
            </a:r>
            <a:r>
              <a:rPr lang="fr-FR" sz="2400" dirty="0" smtClean="0">
                <a:solidFill>
                  <a:srgbClr val="808080"/>
                </a:solidFill>
                <a:latin typeface="ArialMT"/>
              </a:rPr>
              <a:t> </a:t>
            </a:r>
            <a:r>
              <a:rPr lang="fr-FR" dirty="0">
                <a:solidFill>
                  <a:srgbClr val="808080"/>
                </a:solidFill>
                <a:latin typeface="ArialMT"/>
              </a:rPr>
              <a:t>(</a:t>
            </a:r>
            <a:r>
              <a:rPr lang="fr-FR" dirty="0" err="1">
                <a:solidFill>
                  <a:srgbClr val="808080"/>
                </a:solidFill>
                <a:latin typeface="ArialMT"/>
              </a:rPr>
              <a:t>profiling</a:t>
            </a:r>
            <a:r>
              <a:rPr lang="fr-FR" dirty="0">
                <a:solidFill>
                  <a:srgbClr val="808080"/>
                </a:solidFill>
                <a:latin typeface="ArialMT"/>
              </a:rPr>
              <a:t> </a:t>
            </a:r>
            <a:r>
              <a:rPr lang="fr-FR" dirty="0" err="1">
                <a:solidFill>
                  <a:srgbClr val="808080"/>
                </a:solidFill>
                <a:latin typeface="ArialMT"/>
              </a:rPr>
              <a:t>device</a:t>
            </a:r>
            <a:r>
              <a:rPr lang="fr-FR" dirty="0">
                <a:solidFill>
                  <a:srgbClr val="808080"/>
                </a:solidFill>
                <a:latin typeface="ArialMT"/>
              </a:rPr>
              <a:t>- surface and parking </a:t>
            </a:r>
            <a:r>
              <a:rPr lang="fr-FR" dirty="0" err="1">
                <a:solidFill>
                  <a:srgbClr val="808080"/>
                </a:solidFill>
                <a:latin typeface="ArialMT"/>
              </a:rPr>
              <a:t>depth</a:t>
            </a:r>
            <a:r>
              <a:rPr lang="fr-FR" dirty="0">
                <a:solidFill>
                  <a:srgbClr val="808080"/>
                </a:solidFill>
                <a:latin typeface="ArialMT"/>
              </a:rPr>
              <a:t> </a:t>
            </a:r>
            <a:r>
              <a:rPr lang="fr-FR" dirty="0" err="1">
                <a:solidFill>
                  <a:srgbClr val="808080"/>
                </a:solidFill>
                <a:latin typeface="ArialMT"/>
              </a:rPr>
              <a:t>currents</a:t>
            </a:r>
            <a:r>
              <a:rPr lang="fr-FR" dirty="0">
                <a:solidFill>
                  <a:srgbClr val="808080"/>
                </a:solidFill>
                <a:latin typeface="ArialMT"/>
              </a:rPr>
              <a:t>)</a:t>
            </a:r>
            <a:br>
              <a:rPr lang="fr-FR" dirty="0">
                <a:solidFill>
                  <a:srgbClr val="808080"/>
                </a:solidFill>
                <a:latin typeface="ArialMT"/>
              </a:rPr>
            </a:b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5840"/>
            <a:ext cx="3081131" cy="133216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248101"/>
            <a:ext cx="3081130" cy="127773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130" y="4232668"/>
            <a:ext cx="3498573" cy="260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843" y="911019"/>
            <a:ext cx="886570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ADCP:</a:t>
            </a:r>
          </a:p>
          <a:p>
            <a:pPr algn="just"/>
            <a:r>
              <a:rPr lang="en-US" dirty="0"/>
              <a:t>• </a:t>
            </a:r>
            <a:r>
              <a:rPr lang="en-US" sz="2000" dirty="0"/>
              <a:t>Visualizing with </a:t>
            </a:r>
            <a:r>
              <a:rPr lang="en-US" sz="2000" dirty="0" err="1"/>
              <a:t>WinADCP</a:t>
            </a:r>
            <a:r>
              <a:rPr lang="en-US" sz="2000" dirty="0"/>
              <a:t> (or VMDAS)</a:t>
            </a:r>
          </a:p>
          <a:p>
            <a:pPr algn="just"/>
            <a:r>
              <a:rPr lang="en-US" sz="2000" dirty="0"/>
              <a:t>• P</a:t>
            </a:r>
            <a:r>
              <a:rPr lang="en-US" sz="2000" dirty="0" smtClean="0"/>
              <a:t>erformed </a:t>
            </a:r>
            <a:r>
              <a:rPr lang="en-US" sz="2000" dirty="0"/>
              <a:t>also on punctual data (AD</a:t>
            </a:r>
            <a:r>
              <a:rPr lang="en-US" sz="2000" dirty="0" smtClean="0"/>
              <a:t>)</a:t>
            </a:r>
          </a:p>
          <a:p>
            <a:pPr algn="just"/>
            <a:endParaRPr lang="en-US" dirty="0"/>
          </a:p>
          <a:p>
            <a:pPr algn="just"/>
            <a:r>
              <a:rPr lang="en-US" sz="2400" b="1" dirty="0"/>
              <a:t>For both ADCP cells and current-meter </a:t>
            </a:r>
            <a:r>
              <a:rPr lang="en-US" sz="2400" b="1" dirty="0" smtClean="0"/>
              <a:t>time series</a:t>
            </a:r>
            <a:r>
              <a:rPr lang="en-US" sz="2400" b="1" dirty="0"/>
              <a:t>:</a:t>
            </a:r>
          </a:p>
          <a:p>
            <a:pPr algn="just"/>
            <a:r>
              <a:rPr lang="en-US" dirty="0"/>
              <a:t>• </a:t>
            </a:r>
            <a:r>
              <a:rPr lang="en-US" sz="2000" dirty="0"/>
              <a:t>Spectral and harmonic analysis</a:t>
            </a:r>
          </a:p>
          <a:p>
            <a:pPr algn="just"/>
            <a:r>
              <a:rPr lang="en-US" sz="2000" dirty="0"/>
              <a:t>• Low-pass filter with cut-off period at 33 </a:t>
            </a:r>
            <a:r>
              <a:rPr lang="en-US" sz="2000" dirty="0" smtClean="0"/>
              <a:t>hours</a:t>
            </a:r>
            <a:endParaRPr lang="en-US" sz="2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68148"/>
            <a:ext cx="4962657" cy="32898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198" y="4581939"/>
            <a:ext cx="4115801" cy="22760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843" y="17749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>Data </a:t>
            </a:r>
            <a:r>
              <a:rPr lang="fr-FR" sz="2400" b="1" dirty="0" err="1" smtClean="0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>Processing</a:t>
            </a:r>
            <a:r>
              <a:rPr lang="fr-FR" sz="2400" b="1" dirty="0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/>
            </a:r>
            <a:br>
              <a:rPr lang="fr-FR" sz="2400" b="1" dirty="0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</a:br>
            <a:endParaRPr lang="en-US" sz="2400" b="1" dirty="0">
              <a:solidFill>
                <a:srgbClr val="003399"/>
              </a:solidFill>
              <a:latin typeface="Verdana" panose="020B0604030504040204" pitchFamily="34" charset="0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09712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1249" y="3985596"/>
            <a:ext cx="2872406" cy="28724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221" y="3990974"/>
            <a:ext cx="2872407" cy="286164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6580" y="3939063"/>
            <a:ext cx="2876013" cy="29618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0" r="40714"/>
          <a:stretch/>
        </p:blipFill>
        <p:spPr>
          <a:xfrm rot="5400000">
            <a:off x="313081" y="1222513"/>
            <a:ext cx="2474845" cy="2136913"/>
          </a:xfrm>
          <a:prstGeom prst="rect">
            <a:avLst/>
          </a:prstGeom>
        </p:spPr>
      </p:pic>
      <p:sp>
        <p:nvSpPr>
          <p:cNvPr id="7" name="Titre 3"/>
          <p:cNvSpPr>
            <a:spLocks noGrp="1"/>
          </p:cNvSpPr>
          <p:nvPr>
            <p:ph type="title"/>
          </p:nvPr>
        </p:nvSpPr>
        <p:spPr>
          <a:xfrm>
            <a:off x="197236" y="198788"/>
            <a:ext cx="8229600" cy="571500"/>
          </a:xfrm>
        </p:spPr>
        <p:txBody>
          <a:bodyPr/>
          <a:lstStyle/>
          <a:p>
            <a:pPr algn="just"/>
            <a:r>
              <a:rPr lang="en-US" sz="2400" dirty="0" smtClean="0"/>
              <a:t>Visit of the oceanographic station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829504" y="859808"/>
            <a:ext cx="59666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000000"/>
                </a:solidFill>
                <a:latin typeface="ArialMT"/>
              </a:rPr>
              <a:t>Water sampling by Niskin bottle</a:t>
            </a:r>
            <a:endParaRPr lang="en-US" sz="2400" b="1" dirty="0" smtClean="0">
              <a:solidFill>
                <a:srgbClr val="000000"/>
              </a:solidFill>
              <a:latin typeface="ArialM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000000"/>
                </a:solidFill>
                <a:latin typeface="ArialMT"/>
              </a:rPr>
              <a:t>Analyze of Dissolved oxygen by Winkler method</a:t>
            </a:r>
            <a:endParaRPr lang="en-US" sz="2400" b="1" dirty="0" smtClean="0">
              <a:solidFill>
                <a:srgbClr val="000000"/>
              </a:solidFill>
              <a:latin typeface="ArialM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000000"/>
                </a:solidFill>
                <a:latin typeface="ArialMT"/>
              </a:rPr>
              <a:t>Analyze of pH by </a:t>
            </a:r>
            <a:r>
              <a:rPr lang="en-US" sz="2400" b="1" dirty="0" err="1" smtClean="0">
                <a:solidFill>
                  <a:srgbClr val="000000"/>
                </a:solidFill>
                <a:latin typeface="ArialMT"/>
              </a:rPr>
              <a:t>Spectrphotometric</a:t>
            </a:r>
            <a:r>
              <a:rPr lang="en-US" sz="2400" b="1" dirty="0" smtClean="0">
                <a:solidFill>
                  <a:srgbClr val="000000"/>
                </a:solidFill>
                <a:latin typeface="ArialMT"/>
              </a:rPr>
              <a:t> method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96988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4191" y="983974"/>
            <a:ext cx="4731025" cy="47310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08" y="-23710"/>
            <a:ext cx="3806686" cy="38541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06686"/>
            <a:ext cx="3854105" cy="30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71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43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3CF266B5-933F-4214-BD69-1B624FFB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61EAD655-7C6C-4337-9022-E9529703D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Ahmed INAL</a:t>
            </a:r>
            <a:endParaRPr lang="en-GB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CNRDPA</a:t>
            </a:r>
            <a:endParaRPr lang="en-GB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i</a:t>
            </a:r>
            <a:r>
              <a:rPr lang="en-GB" dirty="0" smtClean="0">
                <a:solidFill>
                  <a:srgbClr val="000000"/>
                </a:solidFill>
              </a:rPr>
              <a:t>nal_ahmed@yahoo.fr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Textplatzhalter 4">
            <a:extLst>
              <a:ext uri="{FF2B5EF4-FFF2-40B4-BE49-F238E27FC236}">
                <a16:creationId xmlns="" xmlns:a16="http://schemas.microsoft.com/office/drawing/2014/main" id="{D3D97ED0-46FD-0AF3-0DF2-3A6CA056BD17}"/>
              </a:ext>
            </a:extLst>
          </p:cNvPr>
          <p:cNvSpPr txBox="1">
            <a:spLocks/>
          </p:cNvSpPr>
          <p:nvPr/>
        </p:nvSpPr>
        <p:spPr>
          <a:xfrm>
            <a:off x="2417380" y="6446445"/>
            <a:ext cx="2406869" cy="4115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SHAREMED</a:t>
            </a:r>
            <a:endParaRPr lang="de-AT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44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A31359-B780-5DF1-3AE4-44E96A585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46138"/>
            <a:ext cx="8945216" cy="4357027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/>
              <a:t>Marine </a:t>
            </a:r>
            <a:r>
              <a:rPr lang="en-US" sz="2000" b="1" dirty="0"/>
              <a:t>Observations: why, where, when and for </a:t>
            </a:r>
            <a:r>
              <a:rPr lang="en-US" sz="2000" b="1" dirty="0" smtClean="0"/>
              <a:t>what</a:t>
            </a:r>
            <a:endParaRPr lang="it-IT" sz="2000" b="1" dirty="0" smtClean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b="1" dirty="0"/>
              <a:t>European Initiatives: </a:t>
            </a:r>
            <a:r>
              <a:rPr lang="fr-FR" sz="2000" b="1" dirty="0" err="1"/>
              <a:t>Coastal</a:t>
            </a:r>
            <a:r>
              <a:rPr lang="fr-FR" sz="2000" b="1" dirty="0"/>
              <a:t> and Open Sea </a:t>
            </a:r>
            <a:r>
              <a:rPr lang="fr-FR" sz="2000" b="1" dirty="0" smtClean="0"/>
              <a:t>Infrastructures</a:t>
            </a:r>
            <a:endParaRPr lang="it-IT" sz="2000" b="1" dirty="0" smtClean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/>
              <a:t>I</a:t>
            </a:r>
            <a:r>
              <a:rPr lang="en-US" sz="2000" b="1" dirty="0" smtClean="0"/>
              <a:t>ntroduction to </a:t>
            </a:r>
            <a:r>
              <a:rPr lang="en-US" sz="2000" b="1" dirty="0"/>
              <a:t>A</a:t>
            </a:r>
            <a:r>
              <a:rPr lang="en-US" sz="2000" b="1" dirty="0" smtClean="0"/>
              <a:t>rgo monitoring system</a:t>
            </a:r>
            <a:endParaRPr lang="it-IT" sz="2000" b="1" dirty="0" smtClean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/>
              <a:t>Argo: data download from </a:t>
            </a:r>
            <a:r>
              <a:rPr lang="en-US" sz="2000" b="1" dirty="0" err="1"/>
              <a:t>C</a:t>
            </a:r>
            <a:r>
              <a:rPr lang="en-US" sz="2000" b="1" dirty="0" err="1" smtClean="0"/>
              <a:t>oriolis</a:t>
            </a:r>
            <a:r>
              <a:rPr lang="en-US" sz="2000" b="1" dirty="0" smtClean="0"/>
              <a:t> web site and visualization using ocean data view application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/>
              <a:t>Instruments overview and SBE software </a:t>
            </a:r>
            <a:r>
              <a:rPr lang="en-US" sz="2000" b="1" dirty="0" smtClean="0"/>
              <a:t>processing</a:t>
            </a:r>
            <a:endParaRPr lang="en-US" sz="2000" b="1" dirty="0"/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/>
              <a:t>Best Practices: transmission, download and data </a:t>
            </a:r>
            <a:r>
              <a:rPr lang="en-US" sz="2000" b="1" dirty="0" smtClean="0"/>
              <a:t>processing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/>
              <a:t>Data </a:t>
            </a:r>
            <a:r>
              <a:rPr lang="en-US" sz="2000" b="1" dirty="0"/>
              <a:t>acquisition, time series analysis: sampling interval and accuracy. quality control application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2000" b="1" dirty="0"/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it-IT" sz="2000" b="1" dirty="0">
              <a:solidFill>
                <a:srgbClr val="000000"/>
              </a:solidFill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it-IT" sz="2000" b="1" dirty="0">
              <a:solidFill>
                <a:srgbClr val="000000"/>
              </a:solidFill>
            </a:endParaRPr>
          </a:p>
          <a:p>
            <a:pPr marL="457200" lvl="1" indent="0" algn="just">
              <a:spcAft>
                <a:spcPts val="600"/>
              </a:spcAft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lvl="1" algn="just">
              <a:spcAft>
                <a:spcPts val="600"/>
              </a:spcAft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87018" y="135491"/>
            <a:ext cx="8229600" cy="571500"/>
          </a:xfrm>
        </p:spPr>
        <p:txBody>
          <a:bodyPr/>
          <a:lstStyle/>
          <a:p>
            <a:r>
              <a:rPr lang="it-IT" sz="2400" dirty="0">
                <a:solidFill>
                  <a:srgbClr val="000000"/>
                </a:solidFill>
              </a:rPr>
              <a:t>MAIN SUBJECTS </a:t>
            </a:r>
            <a:r>
              <a:rPr lang="it-IT" sz="2400" dirty="0" smtClean="0">
                <a:solidFill>
                  <a:srgbClr val="000000"/>
                </a:solidFill>
              </a:rPr>
              <a:t>ADRESSED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68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A31359-B780-5DF1-3AE4-44E96A585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9364"/>
            <a:ext cx="8945216" cy="4357027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/>
              <a:t>The Marine Metrology and Calibration Unit (CTMO)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/>
              <a:t>Short </a:t>
            </a:r>
            <a:r>
              <a:rPr lang="en-US" sz="2000" b="1" dirty="0"/>
              <a:t>presentation of the National Oceanographic Data Centre (NODC) and the European Marine Observation and Data Network (</a:t>
            </a:r>
            <a:r>
              <a:rPr lang="en-US" sz="2000" b="1" dirty="0" err="1"/>
              <a:t>EMODnet</a:t>
            </a:r>
            <a:r>
              <a:rPr lang="en-US" sz="2000" b="1" dirty="0"/>
              <a:t>): Hands-on Practice with </a:t>
            </a:r>
            <a:r>
              <a:rPr lang="en-US" sz="2000" b="1" dirty="0" smtClean="0"/>
              <a:t>web ODV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/>
              <a:t>Current </a:t>
            </a:r>
            <a:r>
              <a:rPr lang="en-US" sz="2000" b="1" dirty="0"/>
              <a:t>measurements. single point and </a:t>
            </a:r>
            <a:r>
              <a:rPr lang="en-US" sz="2000" b="1" dirty="0" err="1"/>
              <a:t>doppler</a:t>
            </a:r>
            <a:r>
              <a:rPr lang="en-US" sz="2000" b="1" dirty="0"/>
              <a:t> systems: principles of operation and </a:t>
            </a:r>
            <a:r>
              <a:rPr lang="en-US" sz="2000" b="1" dirty="0" smtClean="0"/>
              <a:t>applications</a:t>
            </a:r>
            <a:endParaRPr lang="en-US" sz="2000" b="1" dirty="0"/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000" b="1" dirty="0" smtClean="0"/>
              <a:t>Surface </a:t>
            </a:r>
            <a:r>
              <a:rPr lang="en-GB" sz="2000" b="1" dirty="0"/>
              <a:t>current mapping with High Frequency </a:t>
            </a:r>
            <a:r>
              <a:rPr lang="en-GB" sz="2000" b="1" dirty="0" smtClean="0"/>
              <a:t>RADAR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000" b="1" dirty="0" smtClean="0"/>
              <a:t>Meteorological measurements</a:t>
            </a:r>
            <a:endParaRPr lang="en-GB" sz="2000" b="1" dirty="0"/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it-IT" sz="2000" b="1" dirty="0"/>
          </a:p>
          <a:p>
            <a:pPr marL="457200" lvl="1" indent="0" algn="just">
              <a:spcAft>
                <a:spcPts val="600"/>
              </a:spcAft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lvl="1" algn="just">
              <a:spcAft>
                <a:spcPts val="600"/>
              </a:spcAft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020" y="4039323"/>
            <a:ext cx="4682980" cy="281867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039323"/>
            <a:ext cx="4482548" cy="2818677"/>
          </a:xfrm>
          <a:prstGeom prst="rect">
            <a:avLst/>
          </a:prstGeom>
        </p:spPr>
      </p:pic>
      <p:sp>
        <p:nvSpPr>
          <p:cNvPr id="11" name="Titre 3"/>
          <p:cNvSpPr>
            <a:spLocks noGrp="1"/>
          </p:cNvSpPr>
          <p:nvPr>
            <p:ph type="title"/>
          </p:nvPr>
        </p:nvSpPr>
        <p:spPr>
          <a:xfrm>
            <a:off x="472107" y="164145"/>
            <a:ext cx="8229600" cy="571500"/>
          </a:xfrm>
        </p:spPr>
        <p:txBody>
          <a:bodyPr/>
          <a:lstStyle/>
          <a:p>
            <a:r>
              <a:rPr lang="it-IT" sz="2400" dirty="0"/>
              <a:t>Course introduction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487017" y="875989"/>
            <a:ext cx="7981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 smtClean="0"/>
              <a:t> Importance of Ocean Observation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487017" y="297564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808080"/>
                </a:solidFill>
                <a:latin typeface="Verdana" panose="020B0604030504040204" pitchFamily="34" charset="0"/>
              </a:rPr>
              <a:t>– Ocean Decade programs</a:t>
            </a:r>
            <a:br>
              <a:rPr lang="en-US" dirty="0">
                <a:solidFill>
                  <a:srgbClr val="808080"/>
                </a:solidFill>
                <a:latin typeface="Verdana" panose="020B0604030504040204" pitchFamily="34" charset="0"/>
              </a:rPr>
            </a:br>
            <a:r>
              <a:rPr lang="en-US" dirty="0">
                <a:solidFill>
                  <a:srgbClr val="808080"/>
                </a:solidFill>
                <a:latin typeface="Verdana" panose="020B0604030504040204" pitchFamily="34" charset="0"/>
              </a:rPr>
              <a:t>– </a:t>
            </a:r>
            <a:r>
              <a:rPr lang="en-US" dirty="0" err="1">
                <a:solidFill>
                  <a:srgbClr val="808080"/>
                </a:solidFill>
                <a:latin typeface="Verdana" panose="020B0604030504040204" pitchFamily="34" charset="0"/>
              </a:rPr>
              <a:t>MonGOOS</a:t>
            </a:r>
            <a:r>
              <a:rPr lang="en-US" dirty="0">
                <a:solidFill>
                  <a:srgbClr val="808080"/>
                </a:solidFill>
                <a:latin typeface="Verdana" panose="020B0604030504040204" pitchFamily="34" charset="0"/>
              </a:rPr>
              <a:t> Network</a:t>
            </a:r>
            <a:br>
              <a:rPr lang="en-US" dirty="0">
                <a:solidFill>
                  <a:srgbClr val="808080"/>
                </a:solidFill>
                <a:latin typeface="Verdana" panose="020B0604030504040204" pitchFamily="34" charset="0"/>
              </a:rPr>
            </a:b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2107" y="2496329"/>
            <a:ext cx="8010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 smtClean="0"/>
              <a:t> European </a:t>
            </a:r>
            <a:r>
              <a:rPr lang="en-US" sz="2400" b="1" dirty="0"/>
              <a:t>infrastructures for Ocean Observation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3299" y="140106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MED Programme </a:t>
            </a:r>
            <a:r>
              <a:rPr lang="fr-FR" dirty="0" err="1"/>
              <a:t>Strategic</a:t>
            </a:r>
            <a:r>
              <a:rPr lang="fr-FR" dirty="0"/>
              <a:t> Project SHAREMED consortium</a:t>
            </a:r>
            <a:br>
              <a:rPr lang="fr-FR" dirty="0"/>
            </a:br>
            <a:r>
              <a:rPr lang="fr-FR" dirty="0">
                <a:solidFill>
                  <a:srgbClr val="003399"/>
                </a:solidFill>
                <a:latin typeface="Verdana-Bold"/>
              </a:rPr>
              <a:t/>
            </a:r>
            <a:br>
              <a:rPr lang="fr-FR" dirty="0">
                <a:solidFill>
                  <a:srgbClr val="003399"/>
                </a:solidFill>
                <a:latin typeface="Verdana-Bold"/>
              </a:rPr>
            </a:b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23299" y="20038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>
                <a:solidFill>
                  <a:srgbClr val="003399"/>
                </a:solidFill>
                <a:latin typeface="Verdana-Bold"/>
              </a:rPr>
              <a:t>Challenge, </a:t>
            </a:r>
            <a:r>
              <a:rPr lang="fr-FR" dirty="0">
                <a:solidFill>
                  <a:srgbClr val="003399"/>
                </a:solidFill>
                <a:latin typeface="Verdana-Bold"/>
              </a:rPr>
              <a:t>Objective and </a:t>
            </a:r>
            <a:r>
              <a:rPr lang="fr-FR" dirty="0" smtClean="0">
                <a:solidFill>
                  <a:srgbClr val="003399"/>
                </a:solidFill>
                <a:latin typeface="Verdana-Bold"/>
              </a:rPr>
              <a:t>How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8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7316" y="2791393"/>
            <a:ext cx="2307425" cy="24143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3061" y="2857403"/>
            <a:ext cx="1926843" cy="19017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4770782"/>
            <a:ext cx="2087217" cy="20872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0751" y="4908073"/>
            <a:ext cx="2085422" cy="18144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6666" y="4757746"/>
            <a:ext cx="2067234" cy="2067234"/>
          </a:xfrm>
          <a:prstGeom prst="rect">
            <a:avLst/>
          </a:prstGeom>
        </p:spPr>
      </p:pic>
      <p:sp>
        <p:nvSpPr>
          <p:cNvPr id="7" name="Titre 3"/>
          <p:cNvSpPr>
            <a:spLocks noGrp="1"/>
          </p:cNvSpPr>
          <p:nvPr>
            <p:ph type="title"/>
          </p:nvPr>
        </p:nvSpPr>
        <p:spPr>
          <a:xfrm>
            <a:off x="197236" y="198788"/>
            <a:ext cx="8229600" cy="571500"/>
          </a:xfrm>
        </p:spPr>
        <p:txBody>
          <a:bodyPr/>
          <a:lstStyle/>
          <a:p>
            <a:pPr algn="just"/>
            <a:r>
              <a:rPr lang="en-US" sz="2400" dirty="0" smtClean="0"/>
              <a:t>Oceanographic measurement and sampling instruments</a:t>
            </a:r>
            <a:endParaRPr lang="en-US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196" y="4770782"/>
            <a:ext cx="1633959" cy="2087218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97BBE80-59E5-4C75-C91A-54FEEB001B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0" y="2844836"/>
            <a:ext cx="2246244" cy="19259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8650" y="2493535"/>
            <a:ext cx="2824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3399"/>
                </a:solidFill>
                <a:latin typeface="Verdana" panose="020B0604030504040204" pitchFamily="34" charset="0"/>
              </a:rPr>
              <a:t>Remote Access Sampler (RAS)</a:t>
            </a:r>
            <a:endParaRPr lang="en-US" sz="1200" b="1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0843" y="2467114"/>
            <a:ext cx="1800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Sediment Traps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2567" y="4757746"/>
            <a:ext cx="2864827" cy="20918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336" y="2847094"/>
            <a:ext cx="1829850" cy="192368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45" y="2836446"/>
            <a:ext cx="1316836" cy="193433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0764" y="555992"/>
            <a:ext cx="3345890" cy="179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57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>
            <a:spLocks noGrp="1"/>
          </p:cNvSpPr>
          <p:nvPr>
            <p:ph type="title"/>
          </p:nvPr>
        </p:nvSpPr>
        <p:spPr>
          <a:xfrm>
            <a:off x="487017" y="114745"/>
            <a:ext cx="8229600" cy="571500"/>
          </a:xfrm>
        </p:spPr>
        <p:txBody>
          <a:bodyPr/>
          <a:lstStyle/>
          <a:p>
            <a:r>
              <a:rPr lang="it-IT" sz="2400" dirty="0"/>
              <a:t>Argo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487017" y="810484"/>
            <a:ext cx="798112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 smtClean="0"/>
              <a:t> </a:t>
            </a:r>
            <a:r>
              <a:rPr lang="en-US" sz="2400" b="1" dirty="0"/>
              <a:t>Introduction to Argo monitoring system</a:t>
            </a:r>
            <a:endParaRPr lang="it-IT" sz="2400" b="1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457199" y="4001614"/>
            <a:ext cx="8151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8080"/>
                </a:solidFill>
                <a:latin typeface="Verdana" panose="020B0604030504040204" pitchFamily="34" charset="0"/>
              </a:rPr>
              <a:t>- </a:t>
            </a:r>
            <a:r>
              <a:rPr lang="en-US" dirty="0" smtClean="0"/>
              <a:t>How </a:t>
            </a:r>
            <a:r>
              <a:rPr lang="en-US" dirty="0"/>
              <a:t>to download Argo data from CORIOLIS web </a:t>
            </a:r>
            <a:r>
              <a:rPr lang="en-US" dirty="0" smtClean="0"/>
              <a:t>site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 How </a:t>
            </a:r>
            <a:r>
              <a:rPr lang="en-US" dirty="0"/>
              <a:t>to import Argo data into the ODV</a:t>
            </a:r>
            <a:br>
              <a:rPr lang="en-US" dirty="0"/>
            </a:br>
            <a:r>
              <a:rPr lang="en-US" dirty="0" smtClean="0"/>
              <a:t>- How </a:t>
            </a:r>
            <a:r>
              <a:rPr lang="en-US" dirty="0"/>
              <a:t>to plot basic plots in the ODV: T/S scatter </a:t>
            </a:r>
            <a:r>
              <a:rPr lang="en-US" dirty="0" smtClean="0"/>
              <a:t>plots, vertical </a:t>
            </a:r>
            <a:r>
              <a:rPr lang="en-US" dirty="0"/>
              <a:t>profiles,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199" y="3205518"/>
            <a:ext cx="801093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 smtClean="0"/>
              <a:t> </a:t>
            </a:r>
            <a:r>
              <a:rPr lang="en-US" sz="2400" b="1" dirty="0"/>
              <a:t>Argo: data download from </a:t>
            </a:r>
            <a:r>
              <a:rPr lang="en-US" sz="2400" b="1" dirty="0" err="1"/>
              <a:t>Coriolis</a:t>
            </a:r>
            <a:r>
              <a:rPr lang="en-US" sz="2400" b="1" dirty="0"/>
              <a:t> web site and visualization using ocean data view application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2400" b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26" y="1272462"/>
            <a:ext cx="2683953" cy="194795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608" y="1280022"/>
            <a:ext cx="3529530" cy="19254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26" y="4924944"/>
            <a:ext cx="3884405" cy="19330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658" y="4908308"/>
            <a:ext cx="3332480" cy="19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4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697" y="722839"/>
            <a:ext cx="4288114" cy="3131768"/>
          </a:xfrm>
          <a:prstGeom prst="rect">
            <a:avLst/>
          </a:prstGeom>
        </p:spPr>
      </p:pic>
      <p:sp>
        <p:nvSpPr>
          <p:cNvPr id="10" name="Titre 3"/>
          <p:cNvSpPr>
            <a:spLocks noGrp="1"/>
          </p:cNvSpPr>
          <p:nvPr>
            <p:ph type="title"/>
          </p:nvPr>
        </p:nvSpPr>
        <p:spPr>
          <a:xfrm>
            <a:off x="415897" y="317945"/>
            <a:ext cx="8229600" cy="571500"/>
          </a:xfrm>
        </p:spPr>
        <p:txBody>
          <a:bodyPr/>
          <a:lstStyle/>
          <a:p>
            <a:pPr algn="just"/>
            <a:r>
              <a:rPr lang="en-US" sz="2400" dirty="0"/>
              <a:t>The Marine Metrology and </a:t>
            </a:r>
            <a:r>
              <a:rPr lang="en-US" sz="2400" dirty="0" smtClean="0"/>
              <a:t>Calibration Unit </a:t>
            </a:r>
            <a:r>
              <a:rPr lang="en-US" sz="2400" dirty="0"/>
              <a:t>(CTMO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68108" y="110766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-BoldMT"/>
              </a:rPr>
              <a:t>The main aims of the CTO</a:t>
            </a:r>
            <a:br>
              <a:rPr lang="en-US" sz="2400" b="1" dirty="0">
                <a:solidFill>
                  <a:srgbClr val="000099"/>
                </a:solidFill>
                <a:latin typeface="Arial-BoldMT"/>
              </a:rPr>
            </a:b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5710499" y="4134370"/>
            <a:ext cx="3108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0099"/>
                </a:solidFill>
                <a:latin typeface="Arial-BoldMT"/>
              </a:rPr>
              <a:t>Calibration </a:t>
            </a:r>
            <a:r>
              <a:rPr lang="fr-FR" sz="2000" b="1" dirty="0" smtClean="0">
                <a:solidFill>
                  <a:srgbClr val="000099"/>
                </a:solidFill>
                <a:latin typeface="Arial-BoldMT"/>
              </a:rPr>
              <a:t>procedures</a:t>
            </a:r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415897" y="4134370"/>
            <a:ext cx="33907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0099"/>
                </a:solidFill>
                <a:latin typeface="Arial-BoldMT"/>
              </a:rPr>
              <a:t>Maintenance procedures </a:t>
            </a:r>
            <a:endParaRPr lang="en-US" sz="2000" b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3177" y="4747178"/>
            <a:ext cx="2110821" cy="211082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52704"/>
            <a:ext cx="2189508" cy="210529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508" y="4752705"/>
            <a:ext cx="4843670" cy="208407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05574" y="1546283"/>
            <a:ext cx="41080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rialMT"/>
              </a:rPr>
              <a:t>Assure data quality, </a:t>
            </a:r>
            <a:endParaRPr lang="en-US" dirty="0" smtClean="0">
              <a:solidFill>
                <a:srgbClr val="000000"/>
              </a:solidFill>
              <a:latin typeface="ArialM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ArialMT"/>
              </a:rPr>
              <a:t>Ensure </a:t>
            </a:r>
            <a:r>
              <a:rPr lang="en-US" dirty="0">
                <a:solidFill>
                  <a:srgbClr val="000000"/>
                </a:solidFill>
                <a:latin typeface="ArialMT"/>
              </a:rPr>
              <a:t>the conformity of the characteristics </a:t>
            </a:r>
            <a:endParaRPr lang="en-US" dirty="0" smtClean="0">
              <a:solidFill>
                <a:srgbClr val="000000"/>
              </a:solidFill>
              <a:latin typeface="ArialM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ArialMT"/>
              </a:rPr>
              <a:t>Evaluate </a:t>
            </a:r>
            <a:r>
              <a:rPr lang="en-US" dirty="0">
                <a:solidFill>
                  <a:srgbClr val="000000"/>
                </a:solidFill>
                <a:latin typeface="ArialMT"/>
              </a:rPr>
              <a:t>and experiment new </a:t>
            </a:r>
            <a:r>
              <a:rPr lang="en-US" dirty="0" smtClean="0">
                <a:solidFill>
                  <a:srgbClr val="000000"/>
                </a:solidFill>
                <a:latin typeface="ArialMT"/>
              </a:rPr>
              <a:t>instrumentation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ArialMT"/>
              </a:rPr>
              <a:t>Simulate </a:t>
            </a:r>
            <a:r>
              <a:rPr lang="en-US" dirty="0">
                <a:solidFill>
                  <a:srgbClr val="000000"/>
                </a:solidFill>
                <a:latin typeface="ArialMT"/>
              </a:rPr>
              <a:t>realistic field conditions and scenarios for </a:t>
            </a:r>
            <a:r>
              <a:rPr lang="en-US" dirty="0" smtClean="0">
                <a:solidFill>
                  <a:srgbClr val="000000"/>
                </a:solidFill>
                <a:latin typeface="ArialMT"/>
              </a:rPr>
              <a:t>testing instrumentation.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44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30" y="2495378"/>
            <a:ext cx="4326213" cy="313099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108" y="4067175"/>
            <a:ext cx="4248150" cy="27908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6826" y="1674601"/>
            <a:ext cx="2683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4F82BE"/>
                </a:solidFill>
                <a:latin typeface="Verdana" panose="020B0604030504040204" pitchFamily="34" charset="0"/>
              </a:rPr>
              <a:t>Data </a:t>
            </a:r>
            <a:r>
              <a:rPr lang="fr-FR" b="1" dirty="0" err="1" smtClean="0">
                <a:solidFill>
                  <a:srgbClr val="4F82BE"/>
                </a:solidFill>
                <a:latin typeface="Verdana" panose="020B0604030504040204" pitchFamily="34" charset="0"/>
              </a:rPr>
              <a:t>transfer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8114" y="114156"/>
            <a:ext cx="85745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>Transmission</a:t>
            </a:r>
            <a:r>
              <a:rPr lang="en-US" sz="2600" b="1" dirty="0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>, download and data processing</a:t>
            </a:r>
            <a:br>
              <a:rPr lang="en-US" sz="2600" b="1" dirty="0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</a:br>
            <a:endParaRPr lang="en-US" sz="2600" b="1" dirty="0">
              <a:solidFill>
                <a:srgbClr val="003399"/>
              </a:solidFill>
              <a:latin typeface="Verdana" panose="020B0604030504040204" pitchFamily="34" charset="0"/>
              <a:cs typeface="Montserra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7261" y="78154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Verdana" panose="020B0604030504040204" pitchFamily="34" charset="0"/>
              </a:rPr>
              <a:t>Satellite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fr-FR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fr-FR" b="1" dirty="0"/>
              <a:t>Radio</a:t>
            </a:r>
            <a:r>
              <a:rPr lang="fr-FR" dirty="0"/>
              <a:t/>
            </a:r>
            <a:br>
              <a:rPr lang="fr-FR" dirty="0"/>
            </a:br>
            <a:r>
              <a:rPr lang="fr-FR" b="1" dirty="0"/>
              <a:t>Mobile </a:t>
            </a:r>
            <a:r>
              <a:rPr lang="fr-FR" b="1" dirty="0" err="1"/>
              <a:t>broadband</a:t>
            </a:r>
            <a:r>
              <a:rPr lang="fr-FR" dirty="0"/>
              <a:t/>
            </a:r>
            <a:br>
              <a:rPr lang="fr-FR" dirty="0"/>
            </a:br>
            <a:r>
              <a:rPr lang="fr-FR" b="1" dirty="0" err="1"/>
              <a:t>Undersea</a:t>
            </a:r>
            <a:r>
              <a:rPr lang="fr-FR" b="1" dirty="0"/>
              <a:t> </a:t>
            </a:r>
            <a:r>
              <a:rPr lang="fr-FR" b="1" dirty="0" err="1"/>
              <a:t>cable</a:t>
            </a:r>
            <a:r>
              <a:rPr lang="fr-FR" dirty="0"/>
              <a:t/>
            </a:r>
            <a:br>
              <a:rPr lang="fr-FR" dirty="0"/>
            </a:b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310396" y="2229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>
                <a:solidFill>
                  <a:srgbClr val="002060"/>
                </a:solidFill>
                <a:latin typeface="Verdana" panose="020B0604030504040204" pitchFamily="34" charset="0"/>
              </a:rPr>
              <a:t>Database</a:t>
            </a:r>
            <a:r>
              <a:rPr lang="fr-FR" dirty="0">
                <a:solidFill>
                  <a:srgbClr val="002060"/>
                </a:solidFill>
                <a:latin typeface="Verdana" panose="020B0604030504040204" pitchFamily="34" charset="0"/>
              </a:rPr>
              <a:t> &amp; </a:t>
            </a:r>
            <a:r>
              <a:rPr lang="fr-FR" dirty="0" err="1">
                <a:solidFill>
                  <a:srgbClr val="002060"/>
                </a:solidFill>
                <a:latin typeface="Verdana" panose="020B0604030504040204" pitchFamily="34" charset="0"/>
              </a:rPr>
              <a:t>Metadata</a:t>
            </a:r>
            <a:r>
              <a:rPr lang="fr-FR" dirty="0">
                <a:solidFill>
                  <a:srgbClr val="FFFFFF"/>
                </a:solidFill>
                <a:latin typeface="Verdana" panose="020B0604030504040204" pitchFamily="34" charset="0"/>
              </a:rPr>
              <a:t/>
            </a:r>
            <a:br>
              <a:rPr lang="fr-FR" dirty="0">
                <a:solidFill>
                  <a:srgbClr val="FFFFFF"/>
                </a:solidFill>
                <a:latin typeface="Verdana" panose="020B0604030504040204" pitchFamily="34" charset="0"/>
              </a:rPr>
            </a:b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10396" y="25123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333333"/>
                </a:solidFill>
                <a:latin typeface="Verdana" panose="020B0604030504040204" pitchFamily="34" charset="0"/>
              </a:rPr>
              <a:t>Data </a:t>
            </a:r>
            <a:r>
              <a:rPr lang="fr-FR" dirty="0" err="1">
                <a:solidFill>
                  <a:srgbClr val="333333"/>
                </a:solidFill>
                <a:latin typeface="Verdana" panose="020B0604030504040204" pitchFamily="34" charset="0"/>
              </a:rPr>
              <a:t>accessibility</a:t>
            </a:r>
            <a:r>
              <a:rPr lang="fr-FR" dirty="0">
                <a:solidFill>
                  <a:srgbClr val="333333"/>
                </a:solidFill>
                <a:latin typeface="Verdana" panose="020B0604030504040204" pitchFamily="34" charset="0"/>
              </a:rPr>
              <a:t/>
            </a:r>
            <a:br>
              <a:rPr lang="fr-FR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310396" y="29523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4F82BE"/>
                </a:solidFill>
                <a:latin typeface="Verdana" panose="020B0604030504040204" pitchFamily="34" charset="0"/>
              </a:rPr>
              <a:t>DATA MANAGEMENT</a:t>
            </a:r>
            <a:r>
              <a:rPr lang="fr-FR" dirty="0">
                <a:solidFill>
                  <a:srgbClr val="4F82BE"/>
                </a:solidFill>
                <a:latin typeface="Verdana" panose="020B0604030504040204" pitchFamily="34" charset="0"/>
              </a:rPr>
              <a:t/>
            </a:r>
            <a:br>
              <a:rPr lang="fr-FR" dirty="0">
                <a:solidFill>
                  <a:srgbClr val="4F82BE"/>
                </a:solidFill>
                <a:latin typeface="Verdana" panose="020B0604030504040204" pitchFamily="34" charset="0"/>
              </a:rPr>
            </a:b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310396" y="3304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4F82BE"/>
                </a:solidFill>
                <a:latin typeface="Verdana" panose="020B0604030504040204" pitchFamily="34" charset="0"/>
              </a:rPr>
              <a:t>QUALITY CONTROL</a:t>
            </a:r>
            <a:r>
              <a:rPr lang="fr-FR" dirty="0">
                <a:solidFill>
                  <a:srgbClr val="4F82BE"/>
                </a:solidFill>
                <a:latin typeface="Verdana" panose="020B0604030504040204" pitchFamily="34" charset="0"/>
              </a:rPr>
              <a:t/>
            </a:r>
            <a:br>
              <a:rPr lang="fr-FR" dirty="0">
                <a:solidFill>
                  <a:srgbClr val="4F82BE"/>
                </a:solidFill>
                <a:latin typeface="Verdana" panose="020B060403050404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94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6408" y="332169"/>
            <a:ext cx="6737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>Hands-on Practice with </a:t>
            </a:r>
            <a:r>
              <a:rPr lang="en-US" sz="2800" b="1" dirty="0" err="1">
                <a:solidFill>
                  <a:srgbClr val="003399"/>
                </a:solidFill>
                <a:latin typeface="Verdana" panose="020B0604030504040204" pitchFamily="34" charset="0"/>
                <a:cs typeface="Montserrat"/>
              </a:rPr>
              <a:t>webODV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87626" y="1135367"/>
            <a:ext cx="85277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4BC2FF"/>
                </a:solidFill>
                <a:latin typeface="Verdana-Bold"/>
              </a:rPr>
              <a:t>Data visualization and data retrieval with </a:t>
            </a:r>
            <a:r>
              <a:rPr lang="en-US" sz="2400" b="1" dirty="0" err="1" smtClean="0">
                <a:solidFill>
                  <a:srgbClr val="4BC2FF"/>
                </a:solidFill>
                <a:latin typeface="Verdana-Bold"/>
              </a:rPr>
              <a:t>webODV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236408" y="1597032"/>
            <a:ext cx="8360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</a:rPr>
              <a:t>• Presentation of </a:t>
            </a:r>
            <a:r>
              <a:rPr lang="en-US" dirty="0" err="1">
                <a:solidFill>
                  <a:srgbClr val="0070C0"/>
                </a:solidFill>
                <a:latin typeface="Verdana" panose="020B0604030504040204" pitchFamily="34" charset="0"/>
              </a:rPr>
              <a:t>webODV</a:t>
            </a:r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Verdana" panose="020B0604030504040204" pitchFamily="34" charset="0"/>
              </a:rPr>
            </a:br>
            <a:r>
              <a:rPr lang="en-US" dirty="0">
                <a:solidFill>
                  <a:srgbClr val="92D050"/>
                </a:solidFill>
                <a:latin typeface="Verdana" panose="020B0604030504040204" pitchFamily="34" charset="0"/>
              </a:rPr>
              <a:t>• Example: </a:t>
            </a:r>
            <a:r>
              <a:rPr lang="en-US" dirty="0">
                <a:solidFill>
                  <a:srgbClr val="808080"/>
                </a:solidFill>
                <a:latin typeface="Verdana" panose="020B0604030504040204" pitchFamily="34" charset="0"/>
              </a:rPr>
              <a:t>Data visualization of </a:t>
            </a:r>
            <a:r>
              <a:rPr lang="en-US" dirty="0" smtClean="0">
                <a:solidFill>
                  <a:srgbClr val="808080"/>
                </a:solidFill>
                <a:latin typeface="Verdana" panose="020B0604030504040204" pitchFamily="34" charset="0"/>
              </a:rPr>
              <a:t>dissolved oxygen </a:t>
            </a:r>
            <a:r>
              <a:rPr lang="en-US" dirty="0">
                <a:solidFill>
                  <a:srgbClr val="808080"/>
                </a:solidFill>
                <a:latin typeface="Verdana" panose="020B0604030504040204" pitchFamily="34" charset="0"/>
              </a:rPr>
              <a:t>along a transect</a:t>
            </a:r>
            <a:r>
              <a:rPr lang="en-US" dirty="0">
                <a:solidFill>
                  <a:srgbClr val="92D050"/>
                </a:solidFill>
                <a:latin typeface="Verdana" panose="020B0604030504040204" pitchFamily="34" charset="0"/>
              </a:rPr>
              <a:t/>
            </a:r>
            <a:br>
              <a:rPr lang="en-US" dirty="0">
                <a:solidFill>
                  <a:srgbClr val="92D050"/>
                </a:solidFill>
                <a:latin typeface="Verdana" panose="020B0604030504040204" pitchFamily="34" charset="0"/>
              </a:rPr>
            </a:b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6408" y="2182792"/>
            <a:ext cx="867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C000"/>
                </a:solidFill>
                <a:latin typeface="Verdana" panose="020B0604030504040204" pitchFamily="34" charset="0"/>
              </a:rPr>
              <a:t>• Hands-On Practice: </a:t>
            </a:r>
            <a:r>
              <a:rPr lang="en-US" dirty="0">
                <a:solidFill>
                  <a:srgbClr val="808080"/>
                </a:solidFill>
                <a:latin typeface="Verdana" panose="020B0604030504040204" pitchFamily="34" charset="0"/>
              </a:rPr>
              <a:t>Data visualization </a:t>
            </a:r>
            <a:r>
              <a:rPr lang="en-US" dirty="0" smtClean="0">
                <a:solidFill>
                  <a:srgbClr val="808080"/>
                </a:solidFill>
                <a:latin typeface="Verdana" panose="020B0604030504040204" pitchFamily="34" charset="0"/>
              </a:rPr>
              <a:t>of salinity </a:t>
            </a:r>
            <a:r>
              <a:rPr lang="en-US" dirty="0">
                <a:solidFill>
                  <a:srgbClr val="808080"/>
                </a:solidFill>
                <a:latin typeface="Verdana" panose="020B0604030504040204" pitchFamily="34" charset="0"/>
              </a:rPr>
              <a:t>along the </a:t>
            </a:r>
            <a:r>
              <a:rPr lang="en-US" dirty="0" smtClean="0">
                <a:solidFill>
                  <a:srgbClr val="808080"/>
                </a:solidFill>
                <a:latin typeface="Verdana" panose="020B0604030504040204" pitchFamily="34" charset="0"/>
              </a:rPr>
              <a:t>transect</a:t>
            </a:r>
            <a:r>
              <a:rPr lang="en-US" dirty="0">
                <a:solidFill>
                  <a:srgbClr val="808080"/>
                </a:solidFill>
                <a:latin typeface="Verdana" panose="020B0604030504040204" pitchFamily="34" charset="0"/>
              </a:rPr>
              <a:t/>
            </a:r>
            <a:br>
              <a:rPr lang="en-US" dirty="0">
                <a:solidFill>
                  <a:srgbClr val="808080"/>
                </a:solidFill>
                <a:latin typeface="Verdana" panose="020B0604030504040204" pitchFamily="34" charset="0"/>
              </a:rPr>
            </a:br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09" y="2619753"/>
            <a:ext cx="6360851" cy="304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7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_med">
  <a:themeElements>
    <a:clrScheme name="Thème Office 13">
      <a:dk1>
        <a:srgbClr val="808080"/>
      </a:dk1>
      <a:lt1>
        <a:srgbClr val="FFFFFF"/>
      </a:lt1>
      <a:dk2>
        <a:srgbClr val="008BD2"/>
      </a:dk2>
      <a:lt2>
        <a:srgbClr val="808080"/>
      </a:lt2>
      <a:accent1>
        <a:srgbClr val="008BD2"/>
      </a:accent1>
      <a:accent2>
        <a:srgbClr val="FFDD00"/>
      </a:accent2>
      <a:accent3>
        <a:srgbClr val="FFFFFF"/>
      </a:accent3>
      <a:accent4>
        <a:srgbClr val="6C6C6C"/>
      </a:accent4>
      <a:accent5>
        <a:srgbClr val="AAC4E5"/>
      </a:accent5>
      <a:accent6>
        <a:srgbClr val="E7C800"/>
      </a:accent6>
      <a:hlink>
        <a:srgbClr val="C0A686"/>
      </a:hlink>
      <a:folHlink>
        <a:srgbClr val="164194"/>
      </a:folHlink>
    </a:clrScheme>
    <a:fontScheme name="Personnalisé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3">
        <a:dk1>
          <a:srgbClr val="808080"/>
        </a:dk1>
        <a:lt1>
          <a:srgbClr val="FFFFFF"/>
        </a:lt1>
        <a:dk2>
          <a:srgbClr val="008BD2"/>
        </a:dk2>
        <a:lt2>
          <a:srgbClr val="808080"/>
        </a:lt2>
        <a:accent1>
          <a:srgbClr val="008BD2"/>
        </a:accent1>
        <a:accent2>
          <a:srgbClr val="FFDD00"/>
        </a:accent2>
        <a:accent3>
          <a:srgbClr val="FFFFFF"/>
        </a:accent3>
        <a:accent4>
          <a:srgbClr val="6C6C6C"/>
        </a:accent4>
        <a:accent5>
          <a:srgbClr val="AAC4E5"/>
        </a:accent5>
        <a:accent6>
          <a:srgbClr val="E7C800"/>
        </a:accent6>
        <a:hlink>
          <a:srgbClr val="C0A686"/>
        </a:hlink>
        <a:folHlink>
          <a:srgbClr val="1641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BFAC5883AB53408667FA64F8FCB369" ma:contentTypeVersion="9" ma:contentTypeDescription="Crée un document." ma:contentTypeScope="" ma:versionID="8ced14153ff6862710a7aa4aa8238e2f">
  <xsd:schema xmlns:xsd="http://www.w3.org/2001/XMLSchema" xmlns:xs="http://www.w3.org/2001/XMLSchema" xmlns:p="http://schemas.microsoft.com/office/2006/metadata/properties" xmlns:ns2="863fb998-5446-4bc0-9a48-9a3cc3d17cfa" xmlns:ns3="87d3e124-3edb-4f6a-ad50-719d918c664a" targetNamespace="http://schemas.microsoft.com/office/2006/metadata/properties" ma:root="true" ma:fieldsID="9c34975dcab9426007757c61e8924ed7" ns2:_="" ns3:_="">
    <xsd:import namespace="863fb998-5446-4bc0-9a48-9a3cc3d17cfa"/>
    <xsd:import namespace="87d3e124-3edb-4f6a-ad50-719d918c66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3fb998-5446-4bc0-9a48-9a3cc3d17c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d3e124-3edb-4f6a-ad50-719d918c66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9D2C93-92C0-45CA-B340-EFE5D42337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CF173C-67EE-47A2-8764-7A06802861EC}">
  <ds:schemaRefs>
    <ds:schemaRef ds:uri="863fb998-5446-4bc0-9a48-9a3cc3d17cfa"/>
    <ds:schemaRef ds:uri="87d3e124-3edb-4f6a-ad50-719d918c66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E771F64-8386-484A-85E7-2D8167B9098F}">
  <ds:schemaRefs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863fb998-5446-4bc0-9a48-9a3cc3d17cfa"/>
    <ds:schemaRef ds:uri="http://schemas.microsoft.com/office/2006/documentManagement/types"/>
    <ds:schemaRef ds:uri="87d3e124-3edb-4f6a-ad50-719d918c664a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blank_med</Template>
  <TotalTime>1768</TotalTime>
  <Words>466</Words>
  <Application>Microsoft Office PowerPoint</Application>
  <PresentationFormat>Affichage à l'écran (4:3)</PresentationFormat>
  <Paragraphs>95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16</vt:i4>
      </vt:variant>
    </vt:vector>
  </HeadingPairs>
  <TitlesOfParts>
    <vt:vector size="34" baseType="lpstr">
      <vt:lpstr>ＭＳ Ｐゴシック</vt:lpstr>
      <vt:lpstr>ＭＳ Ｐゴシック</vt:lpstr>
      <vt:lpstr>Arial</vt:lpstr>
      <vt:lpstr>Arial-BoldMT</vt:lpstr>
      <vt:lpstr>ArialMT</vt:lpstr>
      <vt:lpstr>Calibri</vt:lpstr>
      <vt:lpstr>Calibri Light</vt:lpstr>
      <vt:lpstr>Montserrat</vt:lpstr>
      <vt:lpstr>Montserrat Hairline</vt:lpstr>
      <vt:lpstr>Times New Roman</vt:lpstr>
      <vt:lpstr>Traditional Arabic</vt:lpstr>
      <vt:lpstr>Verdana</vt:lpstr>
      <vt:lpstr>Verdana-Bold</vt:lpstr>
      <vt:lpstr>Wingdings</vt:lpstr>
      <vt:lpstr>blank_med</vt:lpstr>
      <vt:lpstr>2_Conception personnalisée</vt:lpstr>
      <vt:lpstr>1_Conception personnalisée</vt:lpstr>
      <vt:lpstr>Conception personnalisée</vt:lpstr>
      <vt:lpstr>Présentation PowerPoint</vt:lpstr>
      <vt:lpstr>MAIN SUBJECTS ADRESSED</vt:lpstr>
      <vt:lpstr>Présentation PowerPoint</vt:lpstr>
      <vt:lpstr>Course introduction</vt:lpstr>
      <vt:lpstr>Oceanographic measurement and sampling instruments</vt:lpstr>
      <vt:lpstr>Argo</vt:lpstr>
      <vt:lpstr>The Marine Metrology and Calibration Unit (CTMO)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Visit of the oceanographic station</vt:lpstr>
      <vt:lpstr>Présentation PowerPoint</vt:lpstr>
      <vt:lpstr>Présentation PowerPoint</vt:lpstr>
      <vt:lpstr>THANK YOU!</vt:lpstr>
    </vt:vector>
  </TitlesOfParts>
  <Company>CR PACA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Power Point Sous-titre</dc:title>
  <dc:creator>Mélanie PHAN</dc:creator>
  <cp:lastModifiedBy>Utilisateur Windows</cp:lastModifiedBy>
  <cp:revision>112</cp:revision>
  <dcterms:created xsi:type="dcterms:W3CDTF">2012-02-17T13:58:30Z</dcterms:created>
  <dcterms:modified xsi:type="dcterms:W3CDTF">2022-09-14T07:12:47Z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0x010100A1BFAC5883AB53408667FA64F8FCB369</vt:lpwstr>
  </property>
</Properties>
</file>